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314" r:id="rId3"/>
    <p:sldId id="336" r:id="rId4"/>
    <p:sldId id="324" r:id="rId5"/>
    <p:sldId id="316" r:id="rId6"/>
    <p:sldId id="284" r:id="rId7"/>
    <p:sldId id="329" r:id="rId8"/>
    <p:sldId id="318" r:id="rId9"/>
    <p:sldId id="319" r:id="rId10"/>
    <p:sldId id="320" r:id="rId11"/>
    <p:sldId id="321" r:id="rId12"/>
    <p:sldId id="322" r:id="rId13"/>
    <p:sldId id="3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5374" autoAdjust="0"/>
  </p:normalViewPr>
  <p:slideViewPr>
    <p:cSldViewPr snapToGrid="0">
      <p:cViewPr>
        <p:scale>
          <a:sx n="56" d="100"/>
          <a:sy n="56" d="100"/>
        </p:scale>
        <p:origin x="-1188" y="-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43336-C5C7-4D5E-A903-5BC748E1AB1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58DBF489-2246-413B-8594-C77D012C0FBF}">
      <dgm:prSet phldrT="[Tekstas]"/>
      <dgm:spPr/>
      <dgm:t>
        <a:bodyPr/>
        <a:lstStyle/>
        <a:p>
          <a:r>
            <a:rPr lang="lt-LT" dirty="0"/>
            <a:t>Judėjimo terapija</a:t>
          </a:r>
        </a:p>
      </dgm:t>
    </dgm:pt>
    <dgm:pt modelId="{ACD0A1DE-55F9-4E2B-927A-5162D5C41239}" type="parTrans" cxnId="{013B0814-2383-4D6A-9948-D11B05C2FD58}">
      <dgm:prSet/>
      <dgm:spPr/>
      <dgm:t>
        <a:bodyPr/>
        <a:lstStyle/>
        <a:p>
          <a:endParaRPr lang="lt-LT"/>
        </a:p>
      </dgm:t>
    </dgm:pt>
    <dgm:pt modelId="{BC23ECA8-A706-4D58-AFAC-A4048E380577}" type="sibTrans" cxnId="{013B0814-2383-4D6A-9948-D11B05C2FD58}">
      <dgm:prSet/>
      <dgm:spPr/>
      <dgm:t>
        <a:bodyPr/>
        <a:lstStyle/>
        <a:p>
          <a:endParaRPr lang="lt-LT"/>
        </a:p>
      </dgm:t>
    </dgm:pt>
    <dgm:pt modelId="{A4C86673-1AE7-4E43-90B9-0216F0ACC730}">
      <dgm:prSet phldrT="[Tekstas]"/>
      <dgm:spPr/>
      <dgm:t>
        <a:bodyPr/>
        <a:lstStyle/>
        <a:p>
          <a:r>
            <a:rPr lang="lt-LT" dirty="0"/>
            <a:t>Vandens terapija</a:t>
          </a:r>
        </a:p>
      </dgm:t>
    </dgm:pt>
    <dgm:pt modelId="{C768A6CE-68F0-4D0B-A008-AA767CDF2D8D}" type="parTrans" cxnId="{5939CA88-7F74-46BC-ADBF-28B164205BEB}">
      <dgm:prSet/>
      <dgm:spPr/>
      <dgm:t>
        <a:bodyPr/>
        <a:lstStyle/>
        <a:p>
          <a:endParaRPr lang="lt-LT"/>
        </a:p>
      </dgm:t>
    </dgm:pt>
    <dgm:pt modelId="{F4E46372-F966-4829-8F38-80EC23532A4F}" type="sibTrans" cxnId="{5939CA88-7F74-46BC-ADBF-28B164205BEB}">
      <dgm:prSet/>
      <dgm:spPr/>
      <dgm:t>
        <a:bodyPr/>
        <a:lstStyle/>
        <a:p>
          <a:endParaRPr lang="lt-LT"/>
        </a:p>
      </dgm:t>
    </dgm:pt>
    <dgm:pt modelId="{904FAE8C-C193-4ECB-90D4-1A5B6EDB59D3}">
      <dgm:prSet phldrT="[Tekstas]"/>
      <dgm:spPr>
        <a:solidFill>
          <a:schemeClr val="accent4">
            <a:lumMod val="90000"/>
          </a:schemeClr>
        </a:solidFill>
      </dgm:spPr>
      <dgm:t>
        <a:bodyPr/>
        <a:lstStyle/>
        <a:p>
          <a:r>
            <a:rPr lang="lt-LT" dirty="0"/>
            <a:t>Vaistažolių terapija</a:t>
          </a:r>
        </a:p>
      </dgm:t>
    </dgm:pt>
    <dgm:pt modelId="{87EA6871-11EC-45B0-B44F-04672C31CF4A}" type="parTrans" cxnId="{5E724421-F5AF-4CE6-9F59-D9053F4DBBD1}">
      <dgm:prSet/>
      <dgm:spPr/>
      <dgm:t>
        <a:bodyPr/>
        <a:lstStyle/>
        <a:p>
          <a:endParaRPr lang="lt-LT"/>
        </a:p>
      </dgm:t>
    </dgm:pt>
    <dgm:pt modelId="{F9F2C94C-CEA4-4504-9A03-35BE989D5CBC}" type="sibTrans" cxnId="{5E724421-F5AF-4CE6-9F59-D9053F4DBBD1}">
      <dgm:prSet/>
      <dgm:spPr/>
      <dgm:t>
        <a:bodyPr/>
        <a:lstStyle/>
        <a:p>
          <a:endParaRPr lang="lt-LT"/>
        </a:p>
      </dgm:t>
    </dgm:pt>
    <dgm:pt modelId="{74A141C6-6102-4792-A076-9186127F47A0}">
      <dgm:prSet phldrT="[Tekstas]"/>
      <dgm:spPr/>
      <dgm:t>
        <a:bodyPr/>
        <a:lstStyle/>
        <a:p>
          <a:r>
            <a:rPr lang="lt-LT" dirty="0"/>
            <a:t>Harmonijos terapija</a:t>
          </a:r>
        </a:p>
      </dgm:t>
    </dgm:pt>
    <dgm:pt modelId="{FA9C017C-E381-4AAB-8695-B786D4B43EE7}" type="parTrans" cxnId="{DE25B6D4-1E91-43F4-BC96-E94BE147CE5F}">
      <dgm:prSet/>
      <dgm:spPr/>
      <dgm:t>
        <a:bodyPr/>
        <a:lstStyle/>
        <a:p>
          <a:endParaRPr lang="lt-LT"/>
        </a:p>
      </dgm:t>
    </dgm:pt>
    <dgm:pt modelId="{4D2D1ABE-57F6-476E-B732-A4B5CC4C04AB}" type="sibTrans" cxnId="{DE25B6D4-1E91-43F4-BC96-E94BE147CE5F}">
      <dgm:prSet/>
      <dgm:spPr/>
      <dgm:t>
        <a:bodyPr/>
        <a:lstStyle/>
        <a:p>
          <a:endParaRPr lang="lt-LT"/>
        </a:p>
      </dgm:t>
    </dgm:pt>
    <dgm:pt modelId="{DA5FBCF3-1F65-41BF-9FA3-95985E7EC791}">
      <dgm:prSet phldrT="[Tekstas]"/>
      <dgm:spPr/>
      <dgm:t>
        <a:bodyPr/>
        <a:lstStyle/>
        <a:p>
          <a:r>
            <a:rPr lang="lt-LT" dirty="0"/>
            <a:t>Sveika mityba</a:t>
          </a:r>
        </a:p>
      </dgm:t>
    </dgm:pt>
    <dgm:pt modelId="{717C356E-07E7-46BF-B0E3-9F2D5B5B7E47}" type="parTrans" cxnId="{71176DB7-AE27-4D30-9462-D9F9797ADBAF}">
      <dgm:prSet/>
      <dgm:spPr/>
      <dgm:t>
        <a:bodyPr/>
        <a:lstStyle/>
        <a:p>
          <a:endParaRPr lang="lt-LT"/>
        </a:p>
      </dgm:t>
    </dgm:pt>
    <dgm:pt modelId="{001AF5BB-DB4C-479C-829C-AACA72D1C5DC}" type="sibTrans" cxnId="{71176DB7-AE27-4D30-9462-D9F9797ADBAF}">
      <dgm:prSet/>
      <dgm:spPr/>
      <dgm:t>
        <a:bodyPr/>
        <a:lstStyle/>
        <a:p>
          <a:endParaRPr lang="lt-LT"/>
        </a:p>
      </dgm:t>
    </dgm:pt>
    <dgm:pt modelId="{F133569C-319D-46AE-B1C9-14FE733D2831}" type="pres">
      <dgm:prSet presAssocID="{86043336-C5C7-4D5E-A903-5BC748E1AB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2662093D-64E7-4C0A-86A8-0AAD11609C5C}" type="pres">
      <dgm:prSet presAssocID="{58DBF489-2246-413B-8594-C77D012C0F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32A0CFC-76BE-43C2-9B49-A862A9589AB1}" type="pres">
      <dgm:prSet presAssocID="{58DBF489-2246-413B-8594-C77D012C0FBF}" presName="spNode" presStyleCnt="0"/>
      <dgm:spPr/>
    </dgm:pt>
    <dgm:pt modelId="{29B9AB36-DE87-487A-8404-2C968D5F321F}" type="pres">
      <dgm:prSet presAssocID="{BC23ECA8-A706-4D58-AFAC-A4048E380577}" presName="sibTrans" presStyleLbl="sibTrans1D1" presStyleIdx="0" presStyleCnt="5"/>
      <dgm:spPr/>
      <dgm:t>
        <a:bodyPr/>
        <a:lstStyle/>
        <a:p>
          <a:endParaRPr lang="lt-LT"/>
        </a:p>
      </dgm:t>
    </dgm:pt>
    <dgm:pt modelId="{F5D52332-E1DC-48AE-8729-6023FC83BAAC}" type="pres">
      <dgm:prSet presAssocID="{A4C86673-1AE7-4E43-90B9-0216F0ACC7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46AC667-E305-4A81-BF51-3B6D13B6C5FE}" type="pres">
      <dgm:prSet presAssocID="{A4C86673-1AE7-4E43-90B9-0216F0ACC730}" presName="spNode" presStyleCnt="0"/>
      <dgm:spPr/>
    </dgm:pt>
    <dgm:pt modelId="{AB90112B-C656-4455-B0ED-011EC2B90609}" type="pres">
      <dgm:prSet presAssocID="{F4E46372-F966-4829-8F38-80EC23532A4F}" presName="sibTrans" presStyleLbl="sibTrans1D1" presStyleIdx="1" presStyleCnt="5"/>
      <dgm:spPr/>
      <dgm:t>
        <a:bodyPr/>
        <a:lstStyle/>
        <a:p>
          <a:endParaRPr lang="lt-LT"/>
        </a:p>
      </dgm:t>
    </dgm:pt>
    <dgm:pt modelId="{4E4F6448-BD66-4E25-8FCD-FDBBDF11AEE7}" type="pres">
      <dgm:prSet presAssocID="{904FAE8C-C193-4ECB-90D4-1A5B6EDB59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57CBA6-FCB9-452D-9DB9-DA4DE67D1AB2}" type="pres">
      <dgm:prSet presAssocID="{904FAE8C-C193-4ECB-90D4-1A5B6EDB59D3}" presName="spNode" presStyleCnt="0"/>
      <dgm:spPr/>
    </dgm:pt>
    <dgm:pt modelId="{E2416B38-A542-4621-A6E9-416B3B3EE2EB}" type="pres">
      <dgm:prSet presAssocID="{F9F2C94C-CEA4-4504-9A03-35BE989D5CBC}" presName="sibTrans" presStyleLbl="sibTrans1D1" presStyleIdx="2" presStyleCnt="5"/>
      <dgm:spPr/>
      <dgm:t>
        <a:bodyPr/>
        <a:lstStyle/>
        <a:p>
          <a:endParaRPr lang="lt-LT"/>
        </a:p>
      </dgm:t>
    </dgm:pt>
    <dgm:pt modelId="{0C1A1228-2183-4ACB-AFA1-84D0A0B661B2}" type="pres">
      <dgm:prSet presAssocID="{74A141C6-6102-4792-A076-9186127F47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2E37918-9970-49EF-B072-3A02D4C5D435}" type="pres">
      <dgm:prSet presAssocID="{74A141C6-6102-4792-A076-9186127F47A0}" presName="spNode" presStyleCnt="0"/>
      <dgm:spPr/>
    </dgm:pt>
    <dgm:pt modelId="{39E62F46-7C01-4EDE-8997-718B0FEBED50}" type="pres">
      <dgm:prSet presAssocID="{4D2D1ABE-57F6-476E-B732-A4B5CC4C04AB}" presName="sibTrans" presStyleLbl="sibTrans1D1" presStyleIdx="3" presStyleCnt="5"/>
      <dgm:spPr/>
      <dgm:t>
        <a:bodyPr/>
        <a:lstStyle/>
        <a:p>
          <a:endParaRPr lang="lt-LT"/>
        </a:p>
      </dgm:t>
    </dgm:pt>
    <dgm:pt modelId="{C284EA7C-1A48-4069-B0F1-48E1402F7AF0}" type="pres">
      <dgm:prSet presAssocID="{DA5FBCF3-1F65-41BF-9FA3-95985E7EC7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FBACAE9-AD02-48D6-B738-9751CA161B2B}" type="pres">
      <dgm:prSet presAssocID="{DA5FBCF3-1F65-41BF-9FA3-95985E7EC791}" presName="spNode" presStyleCnt="0"/>
      <dgm:spPr/>
    </dgm:pt>
    <dgm:pt modelId="{2E84B7B0-264B-4AC4-A053-3F24C7DA4713}" type="pres">
      <dgm:prSet presAssocID="{001AF5BB-DB4C-479C-829C-AACA72D1C5DC}" presName="sibTrans" presStyleLbl="sibTrans1D1" presStyleIdx="4" presStyleCnt="5"/>
      <dgm:spPr/>
      <dgm:t>
        <a:bodyPr/>
        <a:lstStyle/>
        <a:p>
          <a:endParaRPr lang="lt-LT"/>
        </a:p>
      </dgm:t>
    </dgm:pt>
  </dgm:ptLst>
  <dgm:cxnLst>
    <dgm:cxn modelId="{E725C825-B973-47D8-85B0-B2A744F7A62D}" type="presOf" srcId="{904FAE8C-C193-4ECB-90D4-1A5B6EDB59D3}" destId="{4E4F6448-BD66-4E25-8FCD-FDBBDF11AEE7}" srcOrd="0" destOrd="0" presId="urn:microsoft.com/office/officeart/2005/8/layout/cycle6"/>
    <dgm:cxn modelId="{9DE580D2-D2ED-4CCC-B965-ABE83BAC58F8}" type="presOf" srcId="{A4C86673-1AE7-4E43-90B9-0216F0ACC730}" destId="{F5D52332-E1DC-48AE-8729-6023FC83BAAC}" srcOrd="0" destOrd="0" presId="urn:microsoft.com/office/officeart/2005/8/layout/cycle6"/>
    <dgm:cxn modelId="{46252B1F-060B-4E53-AC24-F69C5FE14D2C}" type="presOf" srcId="{DA5FBCF3-1F65-41BF-9FA3-95985E7EC791}" destId="{C284EA7C-1A48-4069-B0F1-48E1402F7AF0}" srcOrd="0" destOrd="0" presId="urn:microsoft.com/office/officeart/2005/8/layout/cycle6"/>
    <dgm:cxn modelId="{7798A423-966D-4559-98B4-4864AD382ECC}" type="presOf" srcId="{4D2D1ABE-57F6-476E-B732-A4B5CC4C04AB}" destId="{39E62F46-7C01-4EDE-8997-718B0FEBED50}" srcOrd="0" destOrd="0" presId="urn:microsoft.com/office/officeart/2005/8/layout/cycle6"/>
    <dgm:cxn modelId="{9DCD4C51-EB05-4650-B7B4-F4449ECC7C9D}" type="presOf" srcId="{74A141C6-6102-4792-A076-9186127F47A0}" destId="{0C1A1228-2183-4ACB-AFA1-84D0A0B661B2}" srcOrd="0" destOrd="0" presId="urn:microsoft.com/office/officeart/2005/8/layout/cycle6"/>
    <dgm:cxn modelId="{71176DB7-AE27-4D30-9462-D9F9797ADBAF}" srcId="{86043336-C5C7-4D5E-A903-5BC748E1AB1A}" destId="{DA5FBCF3-1F65-41BF-9FA3-95985E7EC791}" srcOrd="4" destOrd="0" parTransId="{717C356E-07E7-46BF-B0E3-9F2D5B5B7E47}" sibTransId="{001AF5BB-DB4C-479C-829C-AACA72D1C5DC}"/>
    <dgm:cxn modelId="{013B0814-2383-4D6A-9948-D11B05C2FD58}" srcId="{86043336-C5C7-4D5E-A903-5BC748E1AB1A}" destId="{58DBF489-2246-413B-8594-C77D012C0FBF}" srcOrd="0" destOrd="0" parTransId="{ACD0A1DE-55F9-4E2B-927A-5162D5C41239}" sibTransId="{BC23ECA8-A706-4D58-AFAC-A4048E380577}"/>
    <dgm:cxn modelId="{C72A6DF0-AF59-4EE6-9E32-A415DBD6D3F8}" type="presOf" srcId="{001AF5BB-DB4C-479C-829C-AACA72D1C5DC}" destId="{2E84B7B0-264B-4AC4-A053-3F24C7DA4713}" srcOrd="0" destOrd="0" presId="urn:microsoft.com/office/officeart/2005/8/layout/cycle6"/>
    <dgm:cxn modelId="{03955127-AD8E-4F56-AE6A-5AC5AB53B3A9}" type="presOf" srcId="{F4E46372-F966-4829-8F38-80EC23532A4F}" destId="{AB90112B-C656-4455-B0ED-011EC2B90609}" srcOrd="0" destOrd="0" presId="urn:microsoft.com/office/officeart/2005/8/layout/cycle6"/>
    <dgm:cxn modelId="{5939CA88-7F74-46BC-ADBF-28B164205BEB}" srcId="{86043336-C5C7-4D5E-A903-5BC748E1AB1A}" destId="{A4C86673-1AE7-4E43-90B9-0216F0ACC730}" srcOrd="1" destOrd="0" parTransId="{C768A6CE-68F0-4D0B-A008-AA767CDF2D8D}" sibTransId="{F4E46372-F966-4829-8F38-80EC23532A4F}"/>
    <dgm:cxn modelId="{3EEFFBEF-935B-48D6-92E9-13E4BB941D7D}" type="presOf" srcId="{BC23ECA8-A706-4D58-AFAC-A4048E380577}" destId="{29B9AB36-DE87-487A-8404-2C968D5F321F}" srcOrd="0" destOrd="0" presId="urn:microsoft.com/office/officeart/2005/8/layout/cycle6"/>
    <dgm:cxn modelId="{DE25B6D4-1E91-43F4-BC96-E94BE147CE5F}" srcId="{86043336-C5C7-4D5E-A903-5BC748E1AB1A}" destId="{74A141C6-6102-4792-A076-9186127F47A0}" srcOrd="3" destOrd="0" parTransId="{FA9C017C-E381-4AAB-8695-B786D4B43EE7}" sibTransId="{4D2D1ABE-57F6-476E-B732-A4B5CC4C04AB}"/>
    <dgm:cxn modelId="{5E724421-F5AF-4CE6-9F59-D9053F4DBBD1}" srcId="{86043336-C5C7-4D5E-A903-5BC748E1AB1A}" destId="{904FAE8C-C193-4ECB-90D4-1A5B6EDB59D3}" srcOrd="2" destOrd="0" parTransId="{87EA6871-11EC-45B0-B44F-04672C31CF4A}" sibTransId="{F9F2C94C-CEA4-4504-9A03-35BE989D5CBC}"/>
    <dgm:cxn modelId="{5366516C-7F0C-4446-9B71-B609D4937871}" type="presOf" srcId="{86043336-C5C7-4D5E-A903-5BC748E1AB1A}" destId="{F133569C-319D-46AE-B1C9-14FE733D2831}" srcOrd="0" destOrd="0" presId="urn:microsoft.com/office/officeart/2005/8/layout/cycle6"/>
    <dgm:cxn modelId="{61B909DC-F73A-4EC5-9E6A-D8FCA2932A86}" type="presOf" srcId="{58DBF489-2246-413B-8594-C77D012C0FBF}" destId="{2662093D-64E7-4C0A-86A8-0AAD11609C5C}" srcOrd="0" destOrd="0" presId="urn:microsoft.com/office/officeart/2005/8/layout/cycle6"/>
    <dgm:cxn modelId="{59684584-FDAF-471F-8E34-5E1E3027C6AA}" type="presOf" srcId="{F9F2C94C-CEA4-4504-9A03-35BE989D5CBC}" destId="{E2416B38-A542-4621-A6E9-416B3B3EE2EB}" srcOrd="0" destOrd="0" presId="urn:microsoft.com/office/officeart/2005/8/layout/cycle6"/>
    <dgm:cxn modelId="{27D96A09-61E8-4546-A341-3F14A032E1C5}" type="presParOf" srcId="{F133569C-319D-46AE-B1C9-14FE733D2831}" destId="{2662093D-64E7-4C0A-86A8-0AAD11609C5C}" srcOrd="0" destOrd="0" presId="urn:microsoft.com/office/officeart/2005/8/layout/cycle6"/>
    <dgm:cxn modelId="{24C0F82D-C13B-4FF5-B754-AFC5EAEF45C2}" type="presParOf" srcId="{F133569C-319D-46AE-B1C9-14FE733D2831}" destId="{B32A0CFC-76BE-43C2-9B49-A862A9589AB1}" srcOrd="1" destOrd="0" presId="urn:microsoft.com/office/officeart/2005/8/layout/cycle6"/>
    <dgm:cxn modelId="{5D251ED4-25CA-4E4E-B41B-AFC41EBA5DB4}" type="presParOf" srcId="{F133569C-319D-46AE-B1C9-14FE733D2831}" destId="{29B9AB36-DE87-487A-8404-2C968D5F321F}" srcOrd="2" destOrd="0" presId="urn:microsoft.com/office/officeart/2005/8/layout/cycle6"/>
    <dgm:cxn modelId="{B29F768D-A7AA-4CF1-8E8F-2D6D2A79C1B2}" type="presParOf" srcId="{F133569C-319D-46AE-B1C9-14FE733D2831}" destId="{F5D52332-E1DC-48AE-8729-6023FC83BAAC}" srcOrd="3" destOrd="0" presId="urn:microsoft.com/office/officeart/2005/8/layout/cycle6"/>
    <dgm:cxn modelId="{2DB44BFF-4DF4-4A85-BE2C-699BE693A5AA}" type="presParOf" srcId="{F133569C-319D-46AE-B1C9-14FE733D2831}" destId="{D46AC667-E305-4A81-BF51-3B6D13B6C5FE}" srcOrd="4" destOrd="0" presId="urn:microsoft.com/office/officeart/2005/8/layout/cycle6"/>
    <dgm:cxn modelId="{F2979401-2CFD-4BFA-8F53-CC6C88E5AAB7}" type="presParOf" srcId="{F133569C-319D-46AE-B1C9-14FE733D2831}" destId="{AB90112B-C656-4455-B0ED-011EC2B90609}" srcOrd="5" destOrd="0" presId="urn:microsoft.com/office/officeart/2005/8/layout/cycle6"/>
    <dgm:cxn modelId="{8C958A3D-3594-406A-9C28-BBD3EFA0F0CC}" type="presParOf" srcId="{F133569C-319D-46AE-B1C9-14FE733D2831}" destId="{4E4F6448-BD66-4E25-8FCD-FDBBDF11AEE7}" srcOrd="6" destOrd="0" presId="urn:microsoft.com/office/officeart/2005/8/layout/cycle6"/>
    <dgm:cxn modelId="{BC260DF4-748A-486F-A4D7-C0D418304A75}" type="presParOf" srcId="{F133569C-319D-46AE-B1C9-14FE733D2831}" destId="{EE57CBA6-FCB9-452D-9DB9-DA4DE67D1AB2}" srcOrd="7" destOrd="0" presId="urn:microsoft.com/office/officeart/2005/8/layout/cycle6"/>
    <dgm:cxn modelId="{E6CBEEFA-920D-494C-B448-E5C1FA6AA499}" type="presParOf" srcId="{F133569C-319D-46AE-B1C9-14FE733D2831}" destId="{E2416B38-A542-4621-A6E9-416B3B3EE2EB}" srcOrd="8" destOrd="0" presId="urn:microsoft.com/office/officeart/2005/8/layout/cycle6"/>
    <dgm:cxn modelId="{8E3FA78A-A2C7-4CD3-8C5C-2F0C0325656A}" type="presParOf" srcId="{F133569C-319D-46AE-B1C9-14FE733D2831}" destId="{0C1A1228-2183-4ACB-AFA1-84D0A0B661B2}" srcOrd="9" destOrd="0" presId="urn:microsoft.com/office/officeart/2005/8/layout/cycle6"/>
    <dgm:cxn modelId="{61FBBD79-11FC-4C0F-988E-33BC4C58EBCA}" type="presParOf" srcId="{F133569C-319D-46AE-B1C9-14FE733D2831}" destId="{92E37918-9970-49EF-B072-3A02D4C5D435}" srcOrd="10" destOrd="0" presId="urn:microsoft.com/office/officeart/2005/8/layout/cycle6"/>
    <dgm:cxn modelId="{D18794D9-AF9D-4EFF-8D26-BEA4739BEEB0}" type="presParOf" srcId="{F133569C-319D-46AE-B1C9-14FE733D2831}" destId="{39E62F46-7C01-4EDE-8997-718B0FEBED50}" srcOrd="11" destOrd="0" presId="urn:microsoft.com/office/officeart/2005/8/layout/cycle6"/>
    <dgm:cxn modelId="{0E8F7AF6-7042-4CB8-92AC-7A69DFE9853A}" type="presParOf" srcId="{F133569C-319D-46AE-B1C9-14FE733D2831}" destId="{C284EA7C-1A48-4069-B0F1-48E1402F7AF0}" srcOrd="12" destOrd="0" presId="urn:microsoft.com/office/officeart/2005/8/layout/cycle6"/>
    <dgm:cxn modelId="{A9C4B8AF-9BAC-496B-8295-6CEBED49BA9B}" type="presParOf" srcId="{F133569C-319D-46AE-B1C9-14FE733D2831}" destId="{DFBACAE9-AD02-48D6-B738-9751CA161B2B}" srcOrd="13" destOrd="0" presId="urn:microsoft.com/office/officeart/2005/8/layout/cycle6"/>
    <dgm:cxn modelId="{4D6859CD-8B9F-4A42-9CFB-E43F36BF4556}" type="presParOf" srcId="{F133569C-319D-46AE-B1C9-14FE733D2831}" destId="{2E84B7B0-264B-4AC4-A053-3F24C7DA471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093D-64E7-4C0A-86A8-0AAD11609C5C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/>
            <a:t>Judėjimo terapija</a:t>
          </a:r>
        </a:p>
      </dsp:txBody>
      <dsp:txXfrm>
        <a:off x="3230487" y="59640"/>
        <a:ext cx="1667024" cy="1044029"/>
      </dsp:txXfrm>
    </dsp:sp>
    <dsp:sp modelId="{29B9AB36-DE87-487A-8404-2C968D5F321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52332-E1DC-48AE-8729-6023FC83BAAC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/>
            <a:t>Vandens terapija</a:t>
          </a:r>
        </a:p>
      </dsp:txBody>
      <dsp:txXfrm>
        <a:off x="5427548" y="1655898"/>
        <a:ext cx="1667024" cy="1044029"/>
      </dsp:txXfrm>
    </dsp:sp>
    <dsp:sp modelId="{AB90112B-C656-4455-B0ED-011EC2B90609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6448-BD66-4E25-8FCD-FDBBDF11AEE7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4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/>
            <a:t>Vaistažolių terapija</a:t>
          </a:r>
        </a:p>
      </dsp:txBody>
      <dsp:txXfrm>
        <a:off x="4588345" y="4238698"/>
        <a:ext cx="1667024" cy="1044029"/>
      </dsp:txXfrm>
    </dsp:sp>
    <dsp:sp modelId="{E2416B38-A542-4621-A6E9-416B3B3EE2E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A1228-2183-4ACB-AFA1-84D0A0B661B2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/>
            <a:t>Harmonijos terapija</a:t>
          </a:r>
        </a:p>
      </dsp:txBody>
      <dsp:txXfrm>
        <a:off x="1872629" y="4238698"/>
        <a:ext cx="1667024" cy="1044029"/>
      </dsp:txXfrm>
    </dsp:sp>
    <dsp:sp modelId="{39E62F46-7C01-4EDE-8997-718B0FEBED5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4EA7C-1A48-4069-B0F1-48E1402F7AF0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/>
            <a:t>Sveika mityba</a:t>
          </a:r>
        </a:p>
      </dsp:txBody>
      <dsp:txXfrm>
        <a:off x="1033427" y="1655898"/>
        <a:ext cx="1667024" cy="1044029"/>
      </dsp:txXfrm>
    </dsp:sp>
    <dsp:sp modelId="{2E84B7B0-264B-4AC4-A053-3F24C7DA4713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DB12A-72AB-4051-A327-3F05C1369B57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014D-AC34-484E-977D-9647A2BA2B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4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9014D-AC34-484E-977D-9647A2BA2B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4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014D-AC34-484E-977D-9647A2BA2B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3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FBF0-A895-4A21-A45B-E4511B3445D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865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9014D-AC34-484E-977D-9647A2BA2B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9014D-AC34-484E-977D-9647A2BA2B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3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0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rinys ir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808163"/>
            <a:ext cx="5365563" cy="4519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329363" y="0"/>
            <a:ext cx="586263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79425" y="658813"/>
            <a:ext cx="5365750" cy="960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7636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7514">
          <p15:clr>
            <a:srgbClr val="FBAE40"/>
          </p15:clr>
        </p15:guide>
        <p15:guide id="3" pos="143">
          <p15:clr>
            <a:srgbClr val="FBAE40"/>
          </p15:clr>
        </p15:guide>
        <p15:guide id="4" pos="302">
          <p15:clr>
            <a:srgbClr val="FBAE40"/>
          </p15:clr>
        </p15:guide>
        <p15:guide id="5" pos="461">
          <p15:clr>
            <a:srgbClr val="FBAE40"/>
          </p15:clr>
        </p15:guide>
        <p15:guide id="6" pos="619">
          <p15:clr>
            <a:srgbClr val="FBAE40"/>
          </p15:clr>
        </p15:guide>
        <p15:guide id="7" pos="778">
          <p15:clr>
            <a:srgbClr val="FBAE40"/>
          </p15:clr>
        </p15:guide>
        <p15:guide id="8" pos="937">
          <p15:clr>
            <a:srgbClr val="FBAE40"/>
          </p15:clr>
        </p15:guide>
        <p15:guide id="9" pos="1096">
          <p15:clr>
            <a:srgbClr val="FBAE40"/>
          </p15:clr>
        </p15:guide>
        <p15:guide id="10" pos="1255">
          <p15:clr>
            <a:srgbClr val="FBAE40"/>
          </p15:clr>
        </p15:guide>
        <p15:guide id="11" pos="1413">
          <p15:clr>
            <a:srgbClr val="FBAE40"/>
          </p15:clr>
        </p15:guide>
        <p15:guide id="12" pos="1572">
          <p15:clr>
            <a:srgbClr val="FBAE40"/>
          </p15:clr>
        </p15:guide>
        <p15:guide id="13" pos="1731">
          <p15:clr>
            <a:srgbClr val="FBAE40"/>
          </p15:clr>
        </p15:guide>
        <p15:guide id="14" pos="1890">
          <p15:clr>
            <a:srgbClr val="FBAE40"/>
          </p15:clr>
        </p15:guide>
        <p15:guide id="15" pos="2048">
          <p15:clr>
            <a:srgbClr val="FBAE40"/>
          </p15:clr>
        </p15:guide>
        <p15:guide id="16" pos="2207">
          <p15:clr>
            <a:srgbClr val="FBAE40"/>
          </p15:clr>
        </p15:guide>
        <p15:guide id="17" pos="2366">
          <p15:clr>
            <a:srgbClr val="FBAE40"/>
          </p15:clr>
        </p15:guide>
        <p15:guide id="18" pos="2525">
          <p15:clr>
            <a:srgbClr val="FBAE40"/>
          </p15:clr>
        </p15:guide>
        <p15:guide id="19" pos="2683">
          <p15:clr>
            <a:srgbClr val="FBAE40"/>
          </p15:clr>
        </p15:guide>
        <p15:guide id="20" pos="2842">
          <p15:clr>
            <a:srgbClr val="FBAE40"/>
          </p15:clr>
        </p15:guide>
        <p15:guide id="21" pos="3001">
          <p15:clr>
            <a:srgbClr val="FBAE40"/>
          </p15:clr>
        </p15:guide>
        <p15:guide id="22" pos="3160">
          <p15:clr>
            <a:srgbClr val="FBAE40"/>
          </p15:clr>
        </p15:guide>
        <p15:guide id="23" pos="3318">
          <p15:clr>
            <a:srgbClr val="FBAE40"/>
          </p15:clr>
        </p15:guide>
        <p15:guide id="24" pos="3477">
          <p15:clr>
            <a:srgbClr val="FBAE40"/>
          </p15:clr>
        </p15:guide>
        <p15:guide id="25" pos="3636">
          <p15:clr>
            <a:srgbClr val="FBAE40"/>
          </p15:clr>
        </p15:guide>
        <p15:guide id="26" pos="3795">
          <p15:clr>
            <a:srgbClr val="FBAE40"/>
          </p15:clr>
        </p15:guide>
        <p15:guide id="27" pos="3953">
          <p15:clr>
            <a:srgbClr val="FBAE40"/>
          </p15:clr>
        </p15:guide>
        <p15:guide id="28" pos="4112">
          <p15:clr>
            <a:srgbClr val="FBAE40"/>
          </p15:clr>
        </p15:guide>
        <p15:guide id="29" pos="4271">
          <p15:clr>
            <a:srgbClr val="FBAE40"/>
          </p15:clr>
        </p15:guide>
        <p15:guide id="30" pos="4430">
          <p15:clr>
            <a:srgbClr val="FBAE40"/>
          </p15:clr>
        </p15:guide>
        <p15:guide id="31" pos="4588">
          <p15:clr>
            <a:srgbClr val="FBAE40"/>
          </p15:clr>
        </p15:guide>
        <p15:guide id="32" pos="4747">
          <p15:clr>
            <a:srgbClr val="FBAE40"/>
          </p15:clr>
        </p15:guide>
        <p15:guide id="33" pos="4906">
          <p15:clr>
            <a:srgbClr val="FBAE40"/>
          </p15:clr>
        </p15:guide>
        <p15:guide id="34" pos="5065">
          <p15:clr>
            <a:srgbClr val="FBAE40"/>
          </p15:clr>
        </p15:guide>
        <p15:guide id="35" pos="5223">
          <p15:clr>
            <a:srgbClr val="FBAE40"/>
          </p15:clr>
        </p15:guide>
        <p15:guide id="36" pos="5382">
          <p15:clr>
            <a:srgbClr val="FBAE40"/>
          </p15:clr>
        </p15:guide>
        <p15:guide id="37" pos="5541">
          <p15:clr>
            <a:srgbClr val="FBAE40"/>
          </p15:clr>
        </p15:guide>
        <p15:guide id="38" pos="5700">
          <p15:clr>
            <a:srgbClr val="FBAE40"/>
          </p15:clr>
        </p15:guide>
        <p15:guide id="39" pos="5858">
          <p15:clr>
            <a:srgbClr val="FBAE40"/>
          </p15:clr>
        </p15:guide>
        <p15:guide id="40" pos="6017">
          <p15:clr>
            <a:srgbClr val="FBAE40"/>
          </p15:clr>
        </p15:guide>
        <p15:guide id="41" pos="6176">
          <p15:clr>
            <a:srgbClr val="FBAE40"/>
          </p15:clr>
        </p15:guide>
        <p15:guide id="42" pos="6335">
          <p15:clr>
            <a:srgbClr val="FBAE40"/>
          </p15:clr>
        </p15:guide>
        <p15:guide id="43" pos="6494">
          <p15:clr>
            <a:srgbClr val="FBAE40"/>
          </p15:clr>
        </p15:guide>
        <p15:guide id="44" pos="6652">
          <p15:clr>
            <a:srgbClr val="FBAE40"/>
          </p15:clr>
        </p15:guide>
        <p15:guide id="45" pos="6811">
          <p15:clr>
            <a:srgbClr val="FBAE40"/>
          </p15:clr>
        </p15:guide>
        <p15:guide id="46" pos="6970">
          <p15:clr>
            <a:srgbClr val="FBAE40"/>
          </p15:clr>
        </p15:guide>
        <p15:guide id="47" pos="7129">
          <p15:clr>
            <a:srgbClr val="FBAE40"/>
          </p15:clr>
        </p15:guide>
        <p15:guide id="48" pos="7333">
          <p15:clr>
            <a:srgbClr val="FBAE40"/>
          </p15:clr>
        </p15:guide>
        <p15:guide id="49" orient="horz" pos="3997">
          <p15:clr>
            <a:srgbClr val="FBAE40"/>
          </p15:clr>
        </p15:guide>
        <p15:guide id="50" orient="horz" pos="3838">
          <p15:clr>
            <a:srgbClr val="FBAE40"/>
          </p15:clr>
        </p15:guide>
        <p15:guide id="51" orient="horz" pos="3680">
          <p15:clr>
            <a:srgbClr val="FBAE40"/>
          </p15:clr>
        </p15:guide>
        <p15:guide id="52" orient="horz" pos="3521">
          <p15:clr>
            <a:srgbClr val="FBAE40"/>
          </p15:clr>
        </p15:guide>
        <p15:guide id="53" orient="horz" pos="3362">
          <p15:clr>
            <a:srgbClr val="FBAE40"/>
          </p15:clr>
        </p15:guide>
        <p15:guide id="54" orient="horz" pos="3203">
          <p15:clr>
            <a:srgbClr val="FBAE40"/>
          </p15:clr>
        </p15:guide>
        <p15:guide id="55" orient="horz" pos="3045">
          <p15:clr>
            <a:srgbClr val="FBAE40"/>
          </p15:clr>
        </p15:guide>
        <p15:guide id="56" orient="horz" pos="2886">
          <p15:clr>
            <a:srgbClr val="FBAE40"/>
          </p15:clr>
        </p15:guide>
        <p15:guide id="57" orient="horz" pos="2727">
          <p15:clr>
            <a:srgbClr val="FBAE40"/>
          </p15:clr>
        </p15:guide>
        <p15:guide id="58" orient="horz" pos="2568">
          <p15:clr>
            <a:srgbClr val="FBAE40"/>
          </p15:clr>
        </p15:guide>
        <p15:guide id="59" orient="horz" pos="2409">
          <p15:clr>
            <a:srgbClr val="FBAE40"/>
          </p15:clr>
        </p15:guide>
        <p15:guide id="60" orient="horz" pos="2251">
          <p15:clr>
            <a:srgbClr val="FBAE40"/>
          </p15:clr>
        </p15:guide>
        <p15:guide id="61" orient="horz" pos="2092">
          <p15:clr>
            <a:srgbClr val="FBAE40"/>
          </p15:clr>
        </p15:guide>
        <p15:guide id="62" orient="horz" pos="1933">
          <p15:clr>
            <a:srgbClr val="FBAE40"/>
          </p15:clr>
        </p15:guide>
        <p15:guide id="63" orient="horz" pos="1774">
          <p15:clr>
            <a:srgbClr val="FBAE40"/>
          </p15:clr>
        </p15:guide>
        <p15:guide id="64" orient="horz" pos="1616">
          <p15:clr>
            <a:srgbClr val="FBAE40"/>
          </p15:clr>
        </p15:guide>
        <p15:guide id="65" orient="horz" pos="1457">
          <p15:clr>
            <a:srgbClr val="FBAE40"/>
          </p15:clr>
        </p15:guide>
        <p15:guide id="66" orient="horz" pos="1298">
          <p15:clr>
            <a:srgbClr val="FBAE40"/>
          </p15:clr>
        </p15:guide>
        <p15:guide id="67" orient="horz" pos="1139">
          <p15:clr>
            <a:srgbClr val="FBAE40"/>
          </p15:clr>
        </p15:guide>
        <p15:guide id="68" orient="horz" pos="981">
          <p15:clr>
            <a:srgbClr val="FBAE40"/>
          </p15:clr>
        </p15:guide>
        <p15:guide id="69" orient="horz" pos="822">
          <p15:clr>
            <a:srgbClr val="FBAE40"/>
          </p15:clr>
        </p15:guide>
        <p15:guide id="70" orient="horz" pos="663">
          <p15:clr>
            <a:srgbClr val="FBAE40"/>
          </p15:clr>
        </p15:guide>
        <p15:guide id="71" orient="horz" pos="504">
          <p15:clr>
            <a:srgbClr val="FBAE40"/>
          </p15:clr>
        </p15:guide>
        <p15:guide id="72" orient="horz" pos="346">
          <p15:clr>
            <a:srgbClr val="FBAE40"/>
          </p15:clr>
        </p15:guide>
        <p15:guide id="73" orient="horz" pos="187">
          <p15:clr>
            <a:srgbClr val="FBAE40"/>
          </p15:clr>
        </p15:guide>
        <p15:guide id="74" orient="horz" pos="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0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7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4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8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1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9B0B9-6258-4386-831F-C15CD1BD8A7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4DEBC-FF34-4E34-8116-921E9A8F91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67693"/>
            <a:ext cx="1743456" cy="1402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8636" y="2524443"/>
            <a:ext cx="100547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500" dirty="0"/>
              <a:t>TRYS POŽIŪRIAI Į SVEIKATĄ ARBA </a:t>
            </a:r>
            <a:r>
              <a:rPr lang="en-US" sz="4500" dirty="0"/>
              <a:t>P</a:t>
            </a:r>
            <a:r>
              <a:rPr lang="lt-LT" sz="4500" dirty="0"/>
              <a:t>AGRINDINĖS GYDYMO KRYPTYS</a:t>
            </a:r>
          </a:p>
          <a:p>
            <a:pPr algn="ctr"/>
            <a:r>
              <a:rPr lang="lt-LT" sz="4500" dirty="0"/>
              <a:t>AB ,,Eglės sanatorijoje“</a:t>
            </a:r>
            <a:endParaRPr lang="en-US" sz="4500" dirty="0"/>
          </a:p>
        </p:txBody>
      </p:sp>
      <p:sp>
        <p:nvSpPr>
          <p:cNvPr id="9" name="TextBox 8"/>
          <p:cNvSpPr txBox="1"/>
          <p:nvPr/>
        </p:nvSpPr>
        <p:spPr>
          <a:xfrm>
            <a:off x="4048629" y="5360635"/>
            <a:ext cx="322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  <a:latin typeface="+mj-lt"/>
              </a:rPr>
              <a:t>Arvydas Balčius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+mj-lt"/>
              </a:rPr>
              <a:t>Birštonas 2019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10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439025" y="2809874"/>
            <a:ext cx="3276600" cy="124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378411" y="3586161"/>
            <a:ext cx="3276600" cy="124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81488" y="2295524"/>
            <a:ext cx="3276600" cy="124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23950" y="2809875"/>
            <a:ext cx="3276600" cy="124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77" y="1919605"/>
            <a:ext cx="10357022" cy="36690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t-LT" b="1" dirty="0">
                <a:latin typeface="Calibri" panose="020F0502020204030204" pitchFamily="34" charset="0"/>
              </a:rPr>
              <a:t>ŽMOGUS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lt-LT" dirty="0">
                <a:latin typeface="Calibri" panose="020F0502020204030204" pitchFamily="34" charset="0"/>
              </a:rPr>
              <a:t>Mintys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lt-LT" dirty="0">
                <a:latin typeface="Calibri" panose="020F0502020204030204" pitchFamily="34" charset="0"/>
              </a:rPr>
              <a:t>        Jausmai, nuotaikos</a:t>
            </a:r>
            <a:r>
              <a:rPr lang="en-US" dirty="0">
                <a:latin typeface="Calibri" panose="020F0502020204030204" pitchFamily="34" charset="0"/>
              </a:rPr>
              <a:t>                                                      </a:t>
            </a:r>
            <a:r>
              <a:rPr lang="lt-LT" dirty="0">
                <a:latin typeface="Calibri" panose="020F0502020204030204" pitchFamily="34" charset="0"/>
              </a:rPr>
              <a:t> Kūno reakcijos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lt-LT" dirty="0">
                <a:latin typeface="Calibri" panose="020F0502020204030204" pitchFamily="34" charset="0"/>
              </a:rPr>
              <a:t>Elgesys</a:t>
            </a:r>
            <a:endParaRPr lang="en-US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lt-LT" b="1" dirty="0">
                <a:latin typeface="Calibri" panose="020F0502020204030204" pitchFamily="34" charset="0"/>
              </a:rPr>
              <a:t>APLINKA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>
          <a:xfrm>
            <a:off x="0" y="5143157"/>
            <a:ext cx="12192000" cy="1730188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b="1" dirty="0"/>
              <a:t>KOGNITYVINIS POŽIŪRIS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22" y="267693"/>
            <a:ext cx="1743456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2299"/>
            <a:ext cx="10515600" cy="3844664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Stengiamės, kad pacientas pajaustų procedūrą, kas vyksta su juo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procedūros metu, suvoktų (suprastų) jos esmę, įsisąmonintų ir užfiksuotų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savo atmintyje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>
          <a:xfrm>
            <a:off x="0" y="5143157"/>
            <a:ext cx="12192000" cy="1730188"/>
          </a:xfrm>
          <a:prstGeom prst="rect">
            <a:avLst/>
          </a:prstGeom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990600" y="848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b="1" dirty="0"/>
              <a:t>ĮSISĄMONINIMAS</a:t>
            </a:r>
            <a:br>
              <a:rPr lang="lt-LT" altLang="en-US" b="1" dirty="0"/>
            </a:br>
            <a:endParaRPr lang="lt-LT" alt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22" y="267693"/>
            <a:ext cx="1743456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8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>
          <a:xfrm>
            <a:off x="6812280" y="5622529"/>
            <a:ext cx="12192000" cy="1730188"/>
          </a:xfrm>
          <a:prstGeom prst="rect">
            <a:avLst/>
          </a:prstGeom>
        </p:spPr>
      </p:pic>
      <p:sp>
        <p:nvSpPr>
          <p:cNvPr id="6" name="Title 12"/>
          <p:cNvSpPr txBox="1">
            <a:spLocks/>
          </p:cNvSpPr>
          <p:nvPr/>
        </p:nvSpPr>
        <p:spPr>
          <a:xfrm>
            <a:off x="990600" y="311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b="1" dirty="0"/>
              <a:t>PAGRINDINĖS GYDYMO KRYPTYS ,,</a:t>
            </a:r>
            <a:r>
              <a:rPr lang="en-US" altLang="en-US" b="1" dirty="0"/>
              <a:t>EGLĖS SANATORIJ</a:t>
            </a:r>
            <a:r>
              <a:rPr lang="lt-LT" altLang="en-US" b="1" dirty="0"/>
              <a:t>OJE“</a:t>
            </a:r>
            <a:endParaRPr lang="en-US" alt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22" y="267693"/>
            <a:ext cx="1743456" cy="140208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90599" y="1980001"/>
            <a:ext cx="3615691" cy="5972661"/>
          </a:xfrm>
        </p:spPr>
        <p:txBody>
          <a:bodyPr>
            <a:normAutofit fontScale="47500" lnSpcReduction="20000"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MEDIC</a:t>
            </a:r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ININĖ REABILITACIJA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Stacionarinė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Ambulatorinė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Palaikomoji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Ūmūs ir poūmiai susirgimai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vų sistemos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Judamojo-atramos aparato sutrikimai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Kraujotakos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Kvėpavimo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Endo</a:t>
            </a: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krininės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Virškinimo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Inkstų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inekologinės ligos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Odos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48629" y="1958381"/>
            <a:ext cx="5181600" cy="5032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Sanatorinis – kurortinis gydymas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3400" dirty="0" err="1"/>
              <a:t>Preven</a:t>
            </a:r>
            <a:r>
              <a:rPr lang="lt-LT" sz="3400" dirty="0"/>
              <a:t>cija</a:t>
            </a:r>
            <a:endParaRPr lang="en-US" sz="3400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3400" dirty="0"/>
              <a:t>P</a:t>
            </a:r>
            <a:r>
              <a:rPr lang="lt-LT" sz="3400" dirty="0"/>
              <a:t>irminė ir antrinė fizioprofilaktika</a:t>
            </a:r>
            <a:endParaRPr lang="en-US" sz="3400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Clr>
                <a:srgbClr val="00B050"/>
              </a:buClr>
              <a:buNone/>
            </a:pPr>
            <a:r>
              <a:rPr lang="lt-LT" sz="3200" b="1" dirty="0"/>
              <a:t>Lėtiniai susirgimai</a:t>
            </a:r>
            <a:endParaRPr lang="en-US" sz="3200" b="1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vų sistemos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Judamojo-atramos aparato sutrikimai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Kraujotakos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Kvėpavimo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Endo</a:t>
            </a: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krininės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Virškinimo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Inkstų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inekologinės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Odos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t-LT" sz="3400" dirty="0">
                <a:latin typeface="Arial" panose="020B0604020202020204" pitchFamily="34" charset="0"/>
                <a:cs typeface="Arial" panose="020B0604020202020204" pitchFamily="34" charset="0"/>
              </a:rPr>
              <a:t>NT ligos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r="49951"/>
          <a:stretch/>
        </p:blipFill>
        <p:spPr>
          <a:xfrm>
            <a:off x="9567241" y="2092920"/>
            <a:ext cx="4599673" cy="39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-16525"/>
            <a:ext cx="12192000" cy="6874525"/>
          </a:xfrm>
          <a:solidFill>
            <a:srgbClr val="00964D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03" y="3020314"/>
            <a:ext cx="1219199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AČIŪ UŽ DĖMESĮ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04" y="4659013"/>
            <a:ext cx="5425278" cy="54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5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NATŪRALŪS GYDOMIEJI VEIKSNIAI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78747" y="1930401"/>
            <a:ext cx="8594429" cy="411096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alt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Klimatas</a:t>
            </a:r>
            <a:endParaRPr lang="en-GB" alt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alt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Mineralinis vanduo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altLang="lt-L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Peloid</a:t>
            </a:r>
            <a:r>
              <a:rPr lang="lt-LT" alt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ai:</a:t>
            </a:r>
            <a:endParaRPr lang="en-GB" alt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altLang="lt-LT" dirty="0">
                <a:latin typeface="Arial" panose="020B0604020202020204" pitchFamily="34" charset="0"/>
                <a:cs typeface="Arial" panose="020B0604020202020204" pitchFamily="34" charset="0"/>
              </a:rPr>
              <a:t>Durpinis purvas</a:t>
            </a:r>
            <a:endParaRPr lang="en-GB" alt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altLang="lt-LT" dirty="0" err="1">
                <a:latin typeface="Arial" panose="020B0604020202020204" pitchFamily="34" charset="0"/>
                <a:cs typeface="Arial" panose="020B0604020202020204" pitchFamily="34" charset="0"/>
              </a:rPr>
              <a:t>Sapropel</a:t>
            </a:r>
            <a:r>
              <a:rPr lang="lt-LT" altLang="lt-LT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GB" alt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>
          <a:xfrm>
            <a:off x="0" y="5143157"/>
            <a:ext cx="12192000" cy="1730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22" y="267693"/>
            <a:ext cx="1743456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164" y="1568370"/>
            <a:ext cx="5968271" cy="4896273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Aplinka ir ryšio su gamta atkūrimas:</a:t>
            </a:r>
          </a:p>
          <a:p>
            <a:pPr>
              <a:buClr>
                <a:srgbClr val="00B050"/>
              </a:buClr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Temperatūra</a:t>
            </a:r>
          </a:p>
          <a:p>
            <a:pPr>
              <a:buClr>
                <a:srgbClr val="00B050"/>
              </a:buClr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Vėjas (oro judėjimo greitis)</a:t>
            </a:r>
          </a:p>
          <a:p>
            <a:pPr>
              <a:buClr>
                <a:srgbClr val="00B050"/>
              </a:buClr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Oro kiekybinė ir kokybinė sudėtis (dujų koncentracija, žiedadulkės ir NO, augalų išskiriamos medžiagos)</a:t>
            </a:r>
          </a:p>
          <a:p>
            <a:pPr>
              <a:buClr>
                <a:srgbClr val="00B050"/>
              </a:buClr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Drėgmė</a:t>
            </a:r>
          </a:p>
          <a:p>
            <a:pPr>
              <a:buClr>
                <a:srgbClr val="00B050"/>
              </a:buClr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Šviesa (IR spinduliai, matoma šviesa, UV spinduliai)</a:t>
            </a:r>
          </a:p>
          <a:p>
            <a:pPr>
              <a:buClr>
                <a:srgbClr val="00B050"/>
              </a:buClr>
            </a:pP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Aerojonai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9425" y="508912"/>
            <a:ext cx="5365750" cy="960437"/>
          </a:xfrm>
        </p:spPr>
        <p:txBody>
          <a:bodyPr/>
          <a:lstStyle/>
          <a:p>
            <a:r>
              <a:rPr lang="lt-LT" altLang="en-US" sz="4400" dirty="0">
                <a:latin typeface="+mj-lt"/>
              </a:rPr>
              <a:t>KLIMATOTERAPIJA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01495437-5A13-469B-8B36-FE9E707D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r="15805"/>
          <a:stretch/>
        </p:blipFill>
        <p:spPr bwMode="auto">
          <a:xfrm>
            <a:off x="6096000" y="0"/>
            <a:ext cx="6096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D9618D-1A79-4CDA-A58F-7E57A3E26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92" y="5128440"/>
            <a:ext cx="1743456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8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0DE9B-3742-4079-8461-6E71A108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6" y="1740446"/>
            <a:ext cx="7810498" cy="67096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Balneot</a:t>
            </a:r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erapija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E73EC-CCC8-4BBA-BA4C-3DD1657D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2136" y="2461171"/>
            <a:ext cx="8303314" cy="4797673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Mineralinio vandens gėrimas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Dantenų masažas su mineraliniu vandeniu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inio vandens inhaliacijos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inio vandens vonios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dujinės, vaistažolių, te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rpentin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jodo bromo,sūkurinės, povandeninis masažas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inekologiniai apiplovimai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žarnyno dušas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45A405B-FF12-48F2-A94D-7DEDA8E7B986}"/>
              </a:ext>
            </a:extLst>
          </p:cNvPr>
          <p:cNvSpPr txBox="1">
            <a:spLocks/>
          </p:cNvSpPr>
          <p:nvPr/>
        </p:nvSpPr>
        <p:spPr>
          <a:xfrm>
            <a:off x="6086798" y="381000"/>
            <a:ext cx="4700015" cy="815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>
          <a:xfrm>
            <a:off x="0" y="5143157"/>
            <a:ext cx="12192000" cy="1730188"/>
          </a:xfrm>
          <a:prstGeom prst="rect">
            <a:avLst/>
          </a:prstGeom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b="1" dirty="0"/>
              <a:t>NATŪRALIŲ GYDOMŲJŲ VEIKSNIŲ NAUDOJIMAS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22" y="267693"/>
            <a:ext cx="1743456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5A780B-48A8-4A37-A791-E8911F756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798" y="2339752"/>
            <a:ext cx="7314762" cy="352839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inės purvo vonios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Purvo aplikacijos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Purvo maišeliai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Purvas dantenoms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inekologiniai ir rektaliniai purvo tamponai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45A405B-FF12-48F2-A94D-7DEDA8E7B986}"/>
              </a:ext>
            </a:extLst>
          </p:cNvPr>
          <p:cNvSpPr txBox="1">
            <a:spLocks/>
          </p:cNvSpPr>
          <p:nvPr/>
        </p:nvSpPr>
        <p:spPr>
          <a:xfrm>
            <a:off x="1133798" y="1524000"/>
            <a:ext cx="4700015" cy="815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Peloid</a:t>
            </a:r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oterapija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>
          <a:xfrm>
            <a:off x="0" y="5143157"/>
            <a:ext cx="12192000" cy="1730188"/>
          </a:xfrm>
          <a:prstGeom prst="rect">
            <a:avLst/>
          </a:prstGeom>
        </p:spPr>
      </p:pic>
      <p:sp>
        <p:nvSpPr>
          <p:cNvPr id="9" name="Title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b="1" dirty="0"/>
              <a:t>NATŪRALIŲ GYDOMŲJŲ VEIKSNIŲ NAUDOJIMAS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22" y="267693"/>
            <a:ext cx="1743456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164" y="2194295"/>
            <a:ext cx="5968271" cy="4270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Pagrindinį 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holizmo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principą apibrėžė Aristotelis  savo „Metafizikoje“: </a:t>
            </a:r>
          </a:p>
          <a:p>
            <a:pPr marL="0" indent="0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Visuma yra daugiau nei jos dalių suma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 algn="ctr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= 4?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9425" y="508912"/>
            <a:ext cx="5365750" cy="960437"/>
          </a:xfrm>
        </p:spPr>
        <p:txBody>
          <a:bodyPr/>
          <a:lstStyle/>
          <a:p>
            <a:r>
              <a:rPr lang="lt-LT" altLang="en-US" sz="4400" b="0" dirty="0">
                <a:latin typeface="+mj-lt"/>
              </a:rPr>
              <a:t>HOLISTINIS POŽIŪRIS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0672E2E-3508-4BD6-9B19-9FBCD7AD2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306" r="26157"/>
          <a:stretch/>
        </p:blipFill>
        <p:spPr bwMode="auto">
          <a:xfrm>
            <a:off x="6346827" y="-138119"/>
            <a:ext cx="5968271" cy="70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D9618D-1A79-4CDA-A58F-7E57A3E26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92" y="5128440"/>
            <a:ext cx="1743456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928710"/>
            <a:ext cx="5365563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Holistinis sveikatos gerinimas pagal XIX a. vokiečių dvasininką Sebastianą</a:t>
            </a:r>
            <a:b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Kneipą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remiasi 5 elementų sistema</a:t>
            </a: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xmlns="" id="{65E2B593-83CE-4CEF-A63E-7B392325A3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altLang="en-US" sz="4400" dirty="0">
                <a:latin typeface="+mj-lt"/>
              </a:rPr>
              <a:t>HOLISTINIS </a:t>
            </a:r>
          </a:p>
          <a:p>
            <a:r>
              <a:rPr lang="lt-LT" altLang="en-US" sz="4400" dirty="0">
                <a:latin typeface="+mj-lt"/>
              </a:rPr>
              <a:t>POŽIŪRIS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089027" y="4937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altLang="en-US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xmlns="" id="{E394EBAB-95ED-44DE-9070-62748A5D5254}"/>
              </a:ext>
            </a:extLst>
          </p:cNvPr>
          <p:cNvGraphicFramePr/>
          <p:nvPr/>
        </p:nvGraphicFramePr>
        <p:xfrm>
          <a:off x="4873124" y="11390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97D7748B-5D8F-48FD-B94F-222D8A4B88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r="49951" b="50000"/>
          <a:stretch/>
        </p:blipFill>
        <p:spPr>
          <a:xfrm>
            <a:off x="-1581755" y="4663705"/>
            <a:ext cx="5144709" cy="21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238"/>
            <a:ext cx="6421916" cy="4678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Šiuolaikinė medicininė reabilitacija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Kineziterapija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Ergoterapija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Fizioterapija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ichologo konsultacijos, relaksacijos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Logoterapija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>
          <a:xfrm>
            <a:off x="0" y="5127812"/>
            <a:ext cx="12192000" cy="17301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2857801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Gydytojų specialistų konsultacijos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Socia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linio darbuotojo konsultacijos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Medikamentinis gydymas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strumentiniai ir laboratoriniai tyrimai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b="1" dirty="0"/>
              <a:t>HOLISTINIS POŽIŪRIS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22" y="267693"/>
            <a:ext cx="1743456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1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3"/>
            <a:ext cx="10515600" cy="4832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Sena ir nauja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Judėjimo terapija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kineziterapija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salėje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vandenyje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verti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kalioje vonioje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individual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su treniruokliais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Vandens terapija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balneot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erapija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peloid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oterapija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Gydymas vaistiniais augalais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deguonies ir vaistažolių kokteiliai, vonios su vaistiniais augalais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Harmon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ijos terapija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klasikinė psichoterapija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audiovi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zualinė ir binauralinė relaksacijos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aroma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terapija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landšafto terapija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Dietinis gydymas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Ir šiuolaikinė aparatinė fizioterapija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>
          <a:xfrm>
            <a:off x="0" y="5366657"/>
            <a:ext cx="12192000" cy="1506688"/>
          </a:xfrm>
          <a:prstGeom prst="rect">
            <a:avLst/>
          </a:prstGeom>
        </p:spPr>
      </p:pic>
      <p:sp>
        <p:nvSpPr>
          <p:cNvPr id="6" name="Title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b="1" dirty="0"/>
              <a:t>HOLISTINIS POŽIŪRIS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22" y="267693"/>
            <a:ext cx="1743456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3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402</Words>
  <Application>Microsoft Office PowerPoint</Application>
  <PresentationFormat>Custom</PresentationFormat>
  <Paragraphs>122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NATŪRALŪS GYDOMIEJI VEIKSNIAI</vt:lpstr>
      <vt:lpstr>PowerPoint Presentation</vt:lpstr>
      <vt:lpstr>Balneoterapija: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Arvydas</dc:creator>
  <cp:lastModifiedBy>Ieva</cp:lastModifiedBy>
  <cp:revision>193</cp:revision>
  <dcterms:created xsi:type="dcterms:W3CDTF">2018-11-03T12:30:53Z</dcterms:created>
  <dcterms:modified xsi:type="dcterms:W3CDTF">2019-10-11T19:38:01Z</dcterms:modified>
</cp:coreProperties>
</file>